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9" r:id="rId2"/>
    <p:sldMasterId id="2147483684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豫龙" initials="王豫龙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5686"/>
    <a:srgbClr val="00B0F0"/>
    <a:srgbClr val="20EC2A"/>
    <a:srgbClr val="255F93"/>
    <a:srgbClr val="8FD152"/>
    <a:srgbClr val="2C70AE"/>
    <a:srgbClr val="143350"/>
    <a:srgbClr val="00206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6" autoAdjust="0"/>
    <p:restoredTop sz="81780" autoAdjust="0"/>
  </p:normalViewPr>
  <p:slideViewPr>
    <p:cSldViewPr snapToGrid="0">
      <p:cViewPr varScale="1">
        <p:scale>
          <a:sx n="132" d="100"/>
          <a:sy n="132" d="100"/>
        </p:scale>
        <p:origin x="1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DA3AF-31C6-4ECE-ABB5-576B46569700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67FF5-AB4B-44A8-8EEB-60562627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1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03/12/2022: (dd/mm/</a:t>
            </a:r>
            <a:r>
              <a:rPr kumimoji="1" lang="en-US" altLang="zh-CN" dirty="0" err="1"/>
              <a:t>yyyy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Riley (o)  Riley</a:t>
            </a:r>
          </a:p>
          <a:p>
            <a:r>
              <a:rPr kumimoji="1" lang="en-US" altLang="zh-CN" dirty="0"/>
              <a:t>Peter (o) Peter</a:t>
            </a:r>
          </a:p>
          <a:p>
            <a:r>
              <a:rPr kumimoji="1" lang="en-US" altLang="zh-CN" dirty="0"/>
              <a:t>6 (x) 6 years</a:t>
            </a:r>
          </a:p>
          <a:p>
            <a:r>
              <a:rPr kumimoji="1" lang="en-US" altLang="zh-CN" dirty="0"/>
              <a:t>ILETS (x) IELTS </a:t>
            </a:r>
          </a:p>
          <a:p>
            <a:r>
              <a:rPr kumimoji="1" lang="en-US" altLang="zh-CN" dirty="0"/>
              <a:t>6 (o) 6</a:t>
            </a:r>
          </a:p>
          <a:p>
            <a:r>
              <a:rPr kumimoji="1" lang="en-US" altLang="zh-CN" dirty="0"/>
              <a:t>listening writing (x) listening writing speaking</a:t>
            </a:r>
          </a:p>
          <a:p>
            <a:r>
              <a:rPr kumimoji="1" lang="en-US" altLang="zh-CN" dirty="0"/>
              <a:t>speak (x) speaking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96ED-855A-CB47-A5AB-84212AB419C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856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67FF5-AB4B-44A8-8EEB-60562627175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582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67FF5-AB4B-44A8-8EEB-60562627175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#### slide 5 03/12/2022</a:t>
            </a:r>
          </a:p>
          <a:p>
            <a:r>
              <a:rPr lang="en-US" dirty="0"/>
              <a:t>computer science (o) Computer Science</a:t>
            </a:r>
          </a:p>
          <a:p>
            <a:r>
              <a:rPr lang="en-US" dirty="0"/>
              <a:t>popular easy to find a job well paid effect (o) </a:t>
            </a:r>
          </a:p>
          <a:p>
            <a:r>
              <a:rPr lang="en-US" dirty="0"/>
              <a:t>math (x)     medicine</a:t>
            </a:r>
          </a:p>
          <a:p>
            <a:r>
              <a:rPr lang="en-US" dirty="0"/>
              <a:t>dentist (x) dentistry</a:t>
            </a:r>
          </a:p>
          <a:p>
            <a:r>
              <a:rPr lang="en-US" dirty="0"/>
              <a:t>engineering (o) engineering</a:t>
            </a:r>
          </a:p>
          <a:p>
            <a:r>
              <a:rPr lang="en-US" dirty="0"/>
              <a:t>arts (o)  Arts</a:t>
            </a:r>
          </a:p>
          <a:p>
            <a:r>
              <a:rPr lang="en-US"/>
              <a:t>no talent (o)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67FF5-AB4B-44A8-8EEB-60562627175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82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67FF5-AB4B-44A8-8EEB-60562627175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10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67FF5-AB4B-44A8-8EEB-60562627175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83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67FF5-AB4B-44A8-8EEB-60562627175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38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67FF5-AB4B-44A8-8EEB-60562627175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640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67FF5-AB4B-44A8-8EEB-60562627175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67FF5-AB4B-44A8-8EEB-60562627175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496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67FF5-AB4B-44A8-8EEB-60562627175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0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4512-798E-4AED-9D54-8770414CA293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7141-2036-48B1-B783-C4BC4FF1B0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1386840"/>
            <a:ext cx="6320790" cy="539750"/>
          </a:xfrm>
        </p:spPr>
        <p:txBody>
          <a:bodyPr/>
          <a:lstStyle>
            <a:lvl1pPr>
              <a:defRPr sz="3200" b="1">
                <a:latin typeface="+mj-lt"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sz="half" idx="1" hasCustomPrompt="1"/>
          </p:nvPr>
        </p:nvSpPr>
        <p:spPr>
          <a:xfrm>
            <a:off x="838200" y="2272665"/>
            <a:ext cx="6320155" cy="3897630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/>
            </a:lvl2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4" hasCustomPrompt="1"/>
          </p:nvPr>
        </p:nvSpPr>
        <p:spPr>
          <a:xfrm>
            <a:off x="7540625" y="1387475"/>
            <a:ext cx="3813175" cy="4782185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/>
            </a:lvl2pPr>
          </a:lstStyle>
          <a:p>
            <a:pPr lvl="0"/>
            <a:r>
              <a:rPr lang="zh-CN" altLang="en-US" dirty="0"/>
              <a:t>单击此处添加图表</a:t>
            </a:r>
          </a:p>
        </p:txBody>
      </p:sp>
    </p:spTree>
    <p:extLst>
      <p:ext uri="{BB962C8B-B14F-4D97-AF65-F5344CB8AC3E}">
        <p14:creationId xmlns:p14="http://schemas.microsoft.com/office/powerpoint/2010/main" val="190102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5D79-969C-8541-A6CE-F890CD15E29E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32C6-842A-094A-961F-11FF45824E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24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idx="1" hasCustomPrompt="1"/>
          </p:nvPr>
        </p:nvSpPr>
        <p:spPr>
          <a:xfrm>
            <a:off x="7740650" y="1524635"/>
            <a:ext cx="3131820" cy="4426585"/>
          </a:xfrm>
        </p:spPr>
        <p:txBody>
          <a:bodyPr/>
          <a:lstStyle>
            <a:lvl1pPr marL="0" indent="0">
              <a:buNone/>
              <a:defRPr sz="1200">
                <a:latin typeface="微软雅黑" panose="020B0703020204020201" charset="-122"/>
                <a:ea typeface="微软雅黑" panose="020B0703020204020201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单击图标添加照片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1782445" y="2412365"/>
            <a:ext cx="5900420" cy="32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latin typeface="+mn-lt"/>
                <a:ea typeface="微软雅黑" panose="020B0703020204020201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1809750" y="1777365"/>
            <a:ext cx="8237220" cy="539750"/>
          </a:xfrm>
        </p:spPr>
        <p:txBody>
          <a:bodyPr/>
          <a:lstStyle>
            <a:lvl1pPr>
              <a:defRPr sz="2800" b="1">
                <a:latin typeface="+mj-lt"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76460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4512-798E-4AED-9D54-8770414CA293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7141-2036-48B1-B783-C4BC4FF1B0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half" idx="1" hasCustomPrompt="1"/>
          </p:nvPr>
        </p:nvSpPr>
        <p:spPr>
          <a:xfrm>
            <a:off x="838200" y="1255395"/>
            <a:ext cx="10515600" cy="4914900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/>
            </a:lvl2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26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1386840"/>
            <a:ext cx="10515600" cy="539750"/>
          </a:xfrm>
        </p:spPr>
        <p:txBody>
          <a:bodyPr/>
          <a:lstStyle>
            <a:lvl1pPr>
              <a:defRPr sz="3200" b="1">
                <a:latin typeface="+mj-lt"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4512-798E-4AED-9D54-8770414CA293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7141-2036-48B1-B783-C4BC4FF1B0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half" idx="1" hasCustomPrompt="1"/>
          </p:nvPr>
        </p:nvSpPr>
        <p:spPr>
          <a:xfrm>
            <a:off x="838200" y="2272665"/>
            <a:ext cx="10515600" cy="3897630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/>
            </a:lvl2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703379206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652745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815480"/>
            <a:ext cx="9652744" cy="8614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4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4512-798E-4AED-9D54-8770414CA293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7141-2036-48B1-B783-C4BC4FF1B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92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4512-798E-4AED-9D54-8770414CA293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7141-2036-48B1-B783-C4BC4FF1B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43215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769485" y="6072505"/>
            <a:ext cx="2509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rgbClr val="F4A032"/>
                </a:solidFill>
                <a:latin typeface="+mn-lt"/>
                <a:ea typeface="微软雅黑" panose="020B0703020204020201" charset="-122"/>
              </a:rPr>
              <a:t>www.koolearn.com</a:t>
            </a:r>
            <a:endParaRPr lang="en-US" altLang="zh-CN" sz="2000" b="1" dirty="0">
              <a:solidFill>
                <a:srgbClr val="F4A032"/>
              </a:solidFill>
              <a:latin typeface="+mn-lt"/>
              <a:ea typeface="微软雅黑" panose="020B0703020204020201" charset="-122"/>
            </a:endParaRPr>
          </a:p>
        </p:txBody>
      </p:sp>
      <p:sp>
        <p:nvSpPr>
          <p:cNvPr id="3113" name="任意多边形 3112"/>
          <p:cNvSpPr/>
          <p:nvPr/>
        </p:nvSpPr>
        <p:spPr>
          <a:xfrm>
            <a:off x="4608830" y="3195955"/>
            <a:ext cx="316865" cy="320040"/>
          </a:xfrm>
          <a:custGeom>
            <a:avLst/>
            <a:gdLst/>
            <a:ahLst/>
            <a:cxnLst/>
            <a:rect l="0" t="0" r="0" b="0"/>
            <a:pathLst>
              <a:path w="505" h="510">
                <a:moveTo>
                  <a:pt x="252" y="0"/>
                </a:moveTo>
                <a:lnTo>
                  <a:pt x="252" y="0"/>
                </a:lnTo>
                <a:cubicBezTo>
                  <a:pt x="114" y="0"/>
                  <a:pt x="0" y="114"/>
                  <a:pt x="0" y="257"/>
                </a:cubicBezTo>
                <a:cubicBezTo>
                  <a:pt x="0" y="395"/>
                  <a:pt x="114" y="509"/>
                  <a:pt x="252" y="509"/>
                </a:cubicBezTo>
                <a:cubicBezTo>
                  <a:pt x="395" y="509"/>
                  <a:pt x="504" y="395"/>
                  <a:pt x="504" y="257"/>
                </a:cubicBezTo>
                <a:cubicBezTo>
                  <a:pt x="504" y="114"/>
                  <a:pt x="395" y="0"/>
                  <a:pt x="252" y="0"/>
                </a:cubicBezTo>
                <a:close/>
                <a:moveTo>
                  <a:pt x="352" y="266"/>
                </a:moveTo>
                <a:lnTo>
                  <a:pt x="352" y="266"/>
                </a:lnTo>
                <a:cubicBezTo>
                  <a:pt x="228" y="366"/>
                  <a:pt x="228" y="366"/>
                  <a:pt x="228" y="366"/>
                </a:cubicBezTo>
                <a:cubicBezTo>
                  <a:pt x="219" y="371"/>
                  <a:pt x="204" y="366"/>
                  <a:pt x="204" y="357"/>
                </a:cubicBezTo>
                <a:cubicBezTo>
                  <a:pt x="204" y="152"/>
                  <a:pt x="204" y="152"/>
                  <a:pt x="204" y="152"/>
                </a:cubicBezTo>
                <a:cubicBezTo>
                  <a:pt x="204" y="143"/>
                  <a:pt x="219" y="138"/>
                  <a:pt x="228" y="143"/>
                </a:cubicBezTo>
                <a:cubicBezTo>
                  <a:pt x="352" y="242"/>
                  <a:pt x="352" y="242"/>
                  <a:pt x="352" y="242"/>
                </a:cubicBezTo>
                <a:cubicBezTo>
                  <a:pt x="357" y="252"/>
                  <a:pt x="357" y="262"/>
                  <a:pt x="352" y="2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3452161" y="2126640"/>
            <a:ext cx="7650480" cy="735965"/>
          </a:xfrm>
        </p:spPr>
        <p:txBody>
          <a:bodyPr/>
          <a:lstStyle>
            <a:lvl1pPr algn="l">
              <a:defRPr sz="4400" b="1">
                <a:solidFill>
                  <a:schemeClr val="bg1"/>
                </a:solidFill>
                <a:latin typeface="+mj-lt"/>
                <a:ea typeface="微软雅黑" panose="020B0703020204020201" charset="-122"/>
              </a:defRPr>
            </a:lvl1pPr>
          </a:lstStyle>
          <a:p>
            <a:r>
              <a:rPr lang="zh-CN" altLang="en-US" dirty="0"/>
              <a:t>单击此处添加课程标题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3" hasCustomPrompt="1"/>
          </p:nvPr>
        </p:nvSpPr>
        <p:spPr>
          <a:xfrm>
            <a:off x="4986655" y="3140910"/>
            <a:ext cx="6269990" cy="5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  <a:ea typeface="微软雅黑" panose="020B0703020204020201" charset="-122"/>
              </a:defRPr>
            </a:lvl1pPr>
          </a:lstStyle>
          <a:p>
            <a:pPr lvl="0"/>
            <a:r>
              <a:rPr lang="zh-CN" altLang="en-US" dirty="0"/>
              <a:t>单击此处添加 主讲老师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18681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652745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815480"/>
            <a:ext cx="9652744" cy="8614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3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5D79-969C-8541-A6CE-F890CD15E29E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32C6-842A-094A-961F-11FF45824E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805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13970" y="-13335"/>
            <a:ext cx="12218035" cy="857250"/>
            <a:chOff x="29" y="-21"/>
            <a:chExt cx="19190" cy="1350"/>
          </a:xfrm>
        </p:grpSpPr>
        <p:sp>
          <p:nvSpPr>
            <p:cNvPr id="7" name="任意多边形 6"/>
            <p:cNvSpPr/>
            <p:nvPr userDrawn="1"/>
          </p:nvSpPr>
          <p:spPr>
            <a:xfrm>
              <a:off x="3450" y="-21"/>
              <a:ext cx="15765" cy="1351"/>
            </a:xfrm>
            <a:custGeom>
              <a:avLst/>
              <a:gdLst/>
              <a:ahLst/>
              <a:cxnLst/>
              <a:rect l="0" t="0" r="0" b="0"/>
              <a:pathLst>
                <a:path w="13332" h="1142">
                  <a:moveTo>
                    <a:pt x="0" y="0"/>
                  </a:moveTo>
                  <a:lnTo>
                    <a:pt x="803" y="1141"/>
                  </a:lnTo>
                  <a:lnTo>
                    <a:pt x="13331" y="1141"/>
                  </a:lnTo>
                  <a:lnTo>
                    <a:pt x="13331" y="0"/>
                  </a:lnTo>
                  <a:lnTo>
                    <a:pt x="0" y="0"/>
                  </a:lnTo>
                </a:path>
              </a:pathLst>
            </a:custGeom>
            <a:solidFill>
              <a:srgbClr val="089C8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29" y="-21"/>
              <a:ext cx="19191" cy="1351"/>
            </a:xfrm>
            <a:custGeom>
              <a:avLst/>
              <a:gdLst/>
              <a:ahLst/>
              <a:cxnLst/>
              <a:rect l="0" t="0" r="0" b="0"/>
              <a:pathLst>
                <a:path w="16228" h="1142">
                  <a:moveTo>
                    <a:pt x="16227" y="1141"/>
                  </a:moveTo>
                  <a:lnTo>
                    <a:pt x="16227" y="1037"/>
                  </a:lnTo>
                  <a:lnTo>
                    <a:pt x="3390" y="1037"/>
                  </a:lnTo>
                  <a:lnTo>
                    <a:pt x="2658" y="0"/>
                  </a:lnTo>
                  <a:lnTo>
                    <a:pt x="0" y="0"/>
                  </a:lnTo>
                  <a:lnTo>
                    <a:pt x="0" y="1141"/>
                  </a:lnTo>
                  <a:lnTo>
                    <a:pt x="3462" y="1141"/>
                  </a:lnTo>
                  <a:lnTo>
                    <a:pt x="3462" y="1141"/>
                  </a:lnTo>
                  <a:lnTo>
                    <a:pt x="3462" y="1141"/>
                  </a:lnTo>
                  <a:lnTo>
                    <a:pt x="16227" y="1141"/>
                  </a:lnTo>
                </a:path>
              </a:pathLst>
            </a:custGeom>
            <a:solidFill>
              <a:srgbClr val="F4A0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-13970" y="6493510"/>
            <a:ext cx="9112250" cy="364490"/>
          </a:xfrm>
          <a:custGeom>
            <a:avLst/>
            <a:gdLst/>
            <a:ahLst/>
            <a:cxnLst/>
            <a:rect l="0" t="0" r="0" b="0"/>
            <a:pathLst>
              <a:path w="12091" h="486">
                <a:moveTo>
                  <a:pt x="0" y="0"/>
                </a:moveTo>
                <a:lnTo>
                  <a:pt x="0" y="485"/>
                </a:lnTo>
                <a:lnTo>
                  <a:pt x="12090" y="485"/>
                </a:lnTo>
                <a:lnTo>
                  <a:pt x="11729" y="0"/>
                </a:lnTo>
                <a:lnTo>
                  <a:pt x="0" y="0"/>
                </a:lnTo>
              </a:path>
            </a:pathLst>
          </a:custGeom>
          <a:solidFill>
            <a:srgbClr val="089C8B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8898890" y="6487795"/>
            <a:ext cx="3297555" cy="370205"/>
          </a:xfrm>
          <a:custGeom>
            <a:avLst/>
            <a:gdLst>
              <a:gd name="connsiteX0" fmla="*/ 5184 w 5193"/>
              <a:gd name="connsiteY0" fmla="*/ 0 h 583"/>
              <a:gd name="connsiteX1" fmla="*/ 5193 w 5193"/>
              <a:gd name="connsiteY1" fmla="*/ 570 h 583"/>
              <a:gd name="connsiteX2" fmla="*/ 428 w 5193"/>
              <a:gd name="connsiteY2" fmla="*/ 583 h 583"/>
              <a:gd name="connsiteX3" fmla="*/ 0 w 5193"/>
              <a:gd name="connsiteY3" fmla="*/ 9 h 583"/>
              <a:gd name="connsiteX4" fmla="*/ 5184 w 5193"/>
              <a:gd name="connsiteY4" fmla="*/ 0 h 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0" b="0"/>
            <a:pathLst>
              <a:path w="5193" h="583">
                <a:moveTo>
                  <a:pt x="5184" y="0"/>
                </a:moveTo>
                <a:lnTo>
                  <a:pt x="5193" y="570"/>
                </a:lnTo>
                <a:lnTo>
                  <a:pt x="428" y="583"/>
                </a:lnTo>
                <a:lnTo>
                  <a:pt x="0" y="9"/>
                </a:lnTo>
                <a:lnTo>
                  <a:pt x="5184" y="0"/>
                </a:lnTo>
              </a:path>
            </a:pathLst>
          </a:custGeom>
          <a:solidFill>
            <a:srgbClr val="F4A03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8804512-798E-4AED-9D54-8770414CA293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D7141-2036-48B1-B783-C4BC4FF1B0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410614" y="1322172"/>
            <a:ext cx="426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  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11990" y="6464300"/>
            <a:ext cx="22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x-none" b="1" dirty="0" err="1">
                <a:solidFill>
                  <a:schemeClr val="bg1"/>
                </a:solidFill>
                <a:cs typeface="Arial" panose="020B0604020202090204" pitchFamily="34" charset="0"/>
                <a:sym typeface="+mn-ea"/>
              </a:rPr>
              <a:t>www.koolearn.com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790" y="135007"/>
            <a:ext cx="1854104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703020204020201" charset="-122"/>
          <a:ea typeface="微软雅黑" panose="020B07030202040202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703020204020201" charset="-122"/>
          <a:ea typeface="微软雅黑" panose="020B0703020204020201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0960" y="-15875"/>
            <a:ext cx="12129770" cy="5683250"/>
          </a:xfrm>
          <a:custGeom>
            <a:avLst/>
            <a:gdLst/>
            <a:ahLst/>
            <a:cxnLst/>
            <a:rect l="0" t="0" r="0" b="0"/>
            <a:pathLst>
              <a:path w="15833" h="7385">
                <a:moveTo>
                  <a:pt x="15832" y="0"/>
                </a:moveTo>
                <a:lnTo>
                  <a:pt x="0" y="0"/>
                </a:lnTo>
                <a:lnTo>
                  <a:pt x="5487" y="7384"/>
                </a:lnTo>
                <a:lnTo>
                  <a:pt x="15832" y="7384"/>
                </a:lnTo>
                <a:lnTo>
                  <a:pt x="15832" y="0"/>
                </a:lnTo>
              </a:path>
            </a:pathLst>
          </a:custGeom>
          <a:solidFill>
            <a:srgbClr val="089C8B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8255" y="-15875"/>
            <a:ext cx="10767695" cy="5682615"/>
          </a:xfrm>
          <a:custGeom>
            <a:avLst/>
            <a:gdLst/>
            <a:ahLst/>
            <a:cxnLst/>
            <a:rect l="0" t="0" r="0" b="0"/>
            <a:pathLst>
              <a:path w="13998" h="7385">
                <a:moveTo>
                  <a:pt x="13540" y="6732"/>
                </a:moveTo>
                <a:lnTo>
                  <a:pt x="5088" y="6732"/>
                </a:lnTo>
                <a:lnTo>
                  <a:pt x="86" y="0"/>
                </a:lnTo>
                <a:lnTo>
                  <a:pt x="0" y="0"/>
                </a:lnTo>
                <a:lnTo>
                  <a:pt x="0" y="7384"/>
                </a:lnTo>
                <a:lnTo>
                  <a:pt x="3462" y="7384"/>
                </a:lnTo>
                <a:lnTo>
                  <a:pt x="5573" y="7384"/>
                </a:lnTo>
                <a:lnTo>
                  <a:pt x="13997" y="7384"/>
                </a:lnTo>
                <a:lnTo>
                  <a:pt x="13540" y="6732"/>
                </a:lnTo>
              </a:path>
            </a:pathLst>
          </a:custGeom>
          <a:solidFill>
            <a:srgbClr val="F4A03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790" y="135007"/>
            <a:ext cx="1854104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13970" y="-13335"/>
            <a:ext cx="12218035" cy="857250"/>
            <a:chOff x="29" y="-21"/>
            <a:chExt cx="19190" cy="1350"/>
          </a:xfrm>
        </p:grpSpPr>
        <p:sp>
          <p:nvSpPr>
            <p:cNvPr id="13" name="任意多边形 12"/>
            <p:cNvSpPr/>
            <p:nvPr userDrawn="1"/>
          </p:nvSpPr>
          <p:spPr>
            <a:xfrm>
              <a:off x="3450" y="-21"/>
              <a:ext cx="15765" cy="1351"/>
            </a:xfrm>
            <a:custGeom>
              <a:avLst/>
              <a:gdLst/>
              <a:ahLst/>
              <a:cxnLst/>
              <a:rect l="0" t="0" r="0" b="0"/>
              <a:pathLst>
                <a:path w="13332" h="1142">
                  <a:moveTo>
                    <a:pt x="0" y="0"/>
                  </a:moveTo>
                  <a:lnTo>
                    <a:pt x="803" y="1141"/>
                  </a:lnTo>
                  <a:lnTo>
                    <a:pt x="13331" y="1141"/>
                  </a:lnTo>
                  <a:lnTo>
                    <a:pt x="13331" y="0"/>
                  </a:lnTo>
                  <a:lnTo>
                    <a:pt x="0" y="0"/>
                  </a:lnTo>
                </a:path>
              </a:pathLst>
            </a:custGeom>
            <a:solidFill>
              <a:srgbClr val="089C8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任意多边形 14"/>
            <p:cNvSpPr/>
            <p:nvPr userDrawn="1"/>
          </p:nvSpPr>
          <p:spPr>
            <a:xfrm>
              <a:off x="29" y="-21"/>
              <a:ext cx="19191" cy="1351"/>
            </a:xfrm>
            <a:custGeom>
              <a:avLst/>
              <a:gdLst/>
              <a:ahLst/>
              <a:cxnLst/>
              <a:rect l="0" t="0" r="0" b="0"/>
              <a:pathLst>
                <a:path w="16228" h="1142">
                  <a:moveTo>
                    <a:pt x="16227" y="1141"/>
                  </a:moveTo>
                  <a:lnTo>
                    <a:pt x="16227" y="1037"/>
                  </a:lnTo>
                  <a:lnTo>
                    <a:pt x="3390" y="1037"/>
                  </a:lnTo>
                  <a:lnTo>
                    <a:pt x="2658" y="0"/>
                  </a:lnTo>
                  <a:lnTo>
                    <a:pt x="0" y="0"/>
                  </a:lnTo>
                  <a:lnTo>
                    <a:pt x="0" y="1141"/>
                  </a:lnTo>
                  <a:lnTo>
                    <a:pt x="3462" y="1141"/>
                  </a:lnTo>
                  <a:lnTo>
                    <a:pt x="3462" y="1141"/>
                  </a:lnTo>
                  <a:lnTo>
                    <a:pt x="3462" y="1141"/>
                  </a:lnTo>
                  <a:lnTo>
                    <a:pt x="16227" y="1141"/>
                  </a:lnTo>
                </a:path>
              </a:pathLst>
            </a:custGeom>
            <a:solidFill>
              <a:srgbClr val="F4A0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-13970" y="6493510"/>
            <a:ext cx="9112250" cy="364490"/>
          </a:xfrm>
          <a:custGeom>
            <a:avLst/>
            <a:gdLst/>
            <a:ahLst/>
            <a:cxnLst/>
            <a:rect l="0" t="0" r="0" b="0"/>
            <a:pathLst>
              <a:path w="12091" h="486">
                <a:moveTo>
                  <a:pt x="0" y="0"/>
                </a:moveTo>
                <a:lnTo>
                  <a:pt x="0" y="485"/>
                </a:lnTo>
                <a:lnTo>
                  <a:pt x="12090" y="485"/>
                </a:lnTo>
                <a:lnTo>
                  <a:pt x="11729" y="0"/>
                </a:lnTo>
                <a:lnTo>
                  <a:pt x="0" y="0"/>
                </a:lnTo>
              </a:path>
            </a:pathLst>
          </a:custGeom>
          <a:solidFill>
            <a:srgbClr val="089C8B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8898890" y="6487795"/>
            <a:ext cx="3297555" cy="370205"/>
          </a:xfrm>
          <a:custGeom>
            <a:avLst/>
            <a:gdLst>
              <a:gd name="connsiteX0" fmla="*/ 5184 w 5193"/>
              <a:gd name="connsiteY0" fmla="*/ 0 h 583"/>
              <a:gd name="connsiteX1" fmla="*/ 5193 w 5193"/>
              <a:gd name="connsiteY1" fmla="*/ 570 h 583"/>
              <a:gd name="connsiteX2" fmla="*/ 428 w 5193"/>
              <a:gd name="connsiteY2" fmla="*/ 583 h 583"/>
              <a:gd name="connsiteX3" fmla="*/ 0 w 5193"/>
              <a:gd name="connsiteY3" fmla="*/ 9 h 583"/>
              <a:gd name="connsiteX4" fmla="*/ 5184 w 5193"/>
              <a:gd name="connsiteY4" fmla="*/ 0 h 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0" b="0"/>
            <a:pathLst>
              <a:path w="5193" h="583">
                <a:moveTo>
                  <a:pt x="5184" y="0"/>
                </a:moveTo>
                <a:lnTo>
                  <a:pt x="5193" y="570"/>
                </a:lnTo>
                <a:lnTo>
                  <a:pt x="428" y="583"/>
                </a:lnTo>
                <a:lnTo>
                  <a:pt x="0" y="9"/>
                </a:lnTo>
                <a:lnTo>
                  <a:pt x="5184" y="0"/>
                </a:lnTo>
              </a:path>
            </a:pathLst>
          </a:custGeom>
          <a:solidFill>
            <a:srgbClr val="F4A03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1221740" y="1522095"/>
            <a:ext cx="9650730" cy="44323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离页连接符 25"/>
          <p:cNvSpPr/>
          <p:nvPr/>
        </p:nvSpPr>
        <p:spPr>
          <a:xfrm>
            <a:off x="1324610" y="1529080"/>
            <a:ext cx="283210" cy="443230"/>
          </a:xfrm>
          <a:prstGeom prst="flowChartOffpageConnector">
            <a:avLst/>
          </a:prstGeom>
          <a:solidFill>
            <a:srgbClr val="109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五角星 26"/>
          <p:cNvSpPr/>
          <p:nvPr/>
        </p:nvSpPr>
        <p:spPr>
          <a:xfrm>
            <a:off x="1359535" y="1593215"/>
            <a:ext cx="213360" cy="213360"/>
          </a:xfrm>
          <a:prstGeom prst="star5">
            <a:avLst>
              <a:gd name="adj" fmla="val 205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164138" y="1014333"/>
            <a:ext cx="426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  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811990" y="6464300"/>
            <a:ext cx="22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x-none" b="1" dirty="0" err="1">
                <a:solidFill>
                  <a:schemeClr val="bg1"/>
                </a:solidFill>
                <a:cs typeface="Arial" panose="020B0604020202090204" pitchFamily="34" charset="0"/>
                <a:sym typeface="+mn-ea"/>
              </a:rPr>
              <a:t>www.koolearn.com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3" hasCustomPrompt="1"/>
          </p:nvPr>
        </p:nvSpPr>
        <p:spPr>
          <a:xfrm>
            <a:off x="1782445" y="2412365"/>
            <a:ext cx="5900420" cy="327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latin typeface="+mn-lt"/>
                <a:ea typeface="微软雅黑" panose="020B0703020204020201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809750" y="1777365"/>
            <a:ext cx="8237220" cy="539750"/>
          </a:xfrm>
        </p:spPr>
        <p:txBody>
          <a:bodyPr/>
          <a:lstStyle>
            <a:lvl1pPr>
              <a:defRPr sz="2800" b="1">
                <a:latin typeface="+mj-lt"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790" y="135007"/>
            <a:ext cx="1854104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jp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9.jp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jp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jp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2.jp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microsoft.com/office/2007/relationships/media" Target="../media/media16.m4a"/><Relationship Id="rId7" Type="http://schemas.openxmlformats.org/officeDocument/2006/relationships/image" Target="../media/image2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16.m4a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4.jpe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7.jp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30889" y="2105438"/>
            <a:ext cx="9652745" cy="1013764"/>
          </a:xfrm>
        </p:spPr>
        <p:txBody>
          <a:bodyPr/>
          <a:lstStyle/>
          <a:p>
            <a:r>
              <a:rPr kumimoji="1"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雅思听力基础能力训练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30889" y="3514443"/>
            <a:ext cx="1951871" cy="448711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</a:rPr>
              <a:t>后附练习答案</a:t>
            </a:r>
            <a:endParaRPr kumimoji="1" lang="en-US" altLang="zh-C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196318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98515" y="1218385"/>
            <a:ext cx="9123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/>
                <a:cs typeface="Times New Roman"/>
              </a:rPr>
              <a:t>Listen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to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conversation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between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landlord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and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tenant.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Imagine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you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are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the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tenant.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Listen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carefully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and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fill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in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the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form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below.</a:t>
            </a:r>
            <a:endParaRPr kumimoji="1" lang="zh-CN" alt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9257" y="5673091"/>
            <a:ext cx="542336" cy="54233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90CDD6-5ED3-DC45-A03C-A03957249AA9}"/>
              </a:ext>
            </a:extLst>
          </p:cNvPr>
          <p:cNvSpPr/>
          <p:nvPr/>
        </p:nvSpPr>
        <p:spPr>
          <a:xfrm>
            <a:off x="1598515" y="2010365"/>
            <a:ext cx="6096000" cy="42050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Is the room available?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Number of beds in the room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Facilities to be shared with others Number of people who are sharing the facilities now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Is there a phone in the house?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Can the tenants make calls in the house? 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The rent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The rent is due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The first month's payment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Telcphone number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12D8A4-B30B-E147-9ABE-41E890BEBDF3}"/>
              </a:ext>
            </a:extLst>
          </p:cNvPr>
          <p:cNvSpPr txBox="1"/>
          <p:nvPr/>
        </p:nvSpPr>
        <p:spPr>
          <a:xfrm>
            <a:off x="7694515" y="2032904"/>
            <a:ext cx="4478342" cy="462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1._____________________________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2._____________________________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3._____________________________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4._____________________________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5._____________________________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6._____________________________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7._____________________________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8._____________________________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9._____________________________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10._____________________________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67509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6113" y="885586"/>
            <a:ext cx="6945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/>
                <a:cs typeface="Times New Roman"/>
              </a:rPr>
              <a:t>You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will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hear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conversation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at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the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customs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in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Gatwick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Airport.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As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you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listen,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fill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in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the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form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below.</a:t>
            </a:r>
            <a:endParaRPr kumimoji="1" lang="zh-CN" altLang="en-US" sz="2000" dirty="0">
              <a:latin typeface="Times New Roman"/>
              <a:cs typeface="Times New Roman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03" y="2377691"/>
            <a:ext cx="2727025" cy="2019542"/>
          </a:xfrm>
          <a:prstGeom prst="rect">
            <a:avLst/>
          </a:prstGeom>
        </p:spPr>
      </p:pic>
      <p:pic>
        <p:nvPicPr>
          <p:cNvPr id="5" name="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8997" y="4902532"/>
            <a:ext cx="639036" cy="63903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11E542-03B2-5045-9CED-DD27ED9EA05F}"/>
              </a:ext>
            </a:extLst>
          </p:cNvPr>
          <p:cNvSpPr/>
          <p:nvPr/>
        </p:nvSpPr>
        <p:spPr>
          <a:xfrm>
            <a:off x="3130072" y="1847985"/>
            <a:ext cx="6096000" cy="33740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Sumame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First name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Sex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Dale of birth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Nationality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Occupation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Reason for travel in the UK 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Address in the UK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552C1D-70C9-0C4C-9C3B-F267BDF9456D}"/>
              </a:ext>
            </a:extLst>
          </p:cNvPr>
          <p:cNvSpPr txBox="1"/>
          <p:nvPr/>
        </p:nvSpPr>
        <p:spPr>
          <a:xfrm>
            <a:off x="7205732" y="1699490"/>
            <a:ext cx="5609119" cy="410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200" dirty="0"/>
              <a:t>1._____________________________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 dirty="0"/>
              <a:t>2._____________________________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 dirty="0"/>
              <a:t>3._____________________________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 dirty="0"/>
              <a:t>4._____________________________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 dirty="0"/>
              <a:t>5._____________________________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 dirty="0"/>
              <a:t>6._____________________________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 dirty="0"/>
              <a:t>7._____________________________</a:t>
            </a:r>
          </a:p>
          <a:p>
            <a:pPr>
              <a:lnSpc>
                <a:spcPct val="150000"/>
              </a:lnSpc>
            </a:pPr>
            <a:endParaRPr kumimoji="1"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349743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B885ED2-C71B-42D1-98A0-FB266D781785}"/>
              </a:ext>
            </a:extLst>
          </p:cNvPr>
          <p:cNvSpPr/>
          <p:nvPr/>
        </p:nvSpPr>
        <p:spPr>
          <a:xfrm>
            <a:off x="2451621" y="865199"/>
            <a:ext cx="7288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You’re a member of the staff in a lost property office in a department store. A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woman comes to your office to report that she has lost something. As you listen, fill in the report form with the information she gives you.</a:t>
            </a:r>
            <a:endParaRPr lang="zh-CN" altLang="en-US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0F511C-4138-401E-A121-EAAC219BD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846" y="2078975"/>
            <a:ext cx="8324154" cy="36775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D1BAD2-848D-42C3-834D-D29EFA0E1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3" y="2529459"/>
            <a:ext cx="3497170" cy="2329170"/>
          </a:xfrm>
          <a:prstGeom prst="rect">
            <a:avLst/>
          </a:prstGeom>
        </p:spPr>
      </p:pic>
      <p:pic>
        <p:nvPicPr>
          <p:cNvPr id="10" name="2-8 Listening Activity No.8">
            <a:hlinkClick r:id="" action="ppaction://media"/>
            <a:extLst>
              <a:ext uri="{FF2B5EF4-FFF2-40B4-BE49-F238E27FC236}">
                <a16:creationId xmlns:a16="http://schemas.microsoft.com/office/drawing/2014/main" id="{C268345B-7EEF-411D-BF58-45CD8F06D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98515" y="5269173"/>
            <a:ext cx="487363" cy="4873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073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No.8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7574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B885ED2-C71B-42D1-98A0-FB266D781785}"/>
              </a:ext>
            </a:extLst>
          </p:cNvPr>
          <p:cNvSpPr/>
          <p:nvPr/>
        </p:nvSpPr>
        <p:spPr>
          <a:xfrm>
            <a:off x="2514251" y="947146"/>
            <a:ext cx="71634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You will hear four telephone messages. As you listen, </a:t>
            </a:r>
          </a:p>
          <a:p>
            <a:r>
              <a:rPr lang="en-US" altLang="zh-CN" sz="2000" b="1" dirty="0"/>
              <a:t>write down the important information given by the callers.</a:t>
            </a:r>
            <a:endParaRPr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EB125A-B15E-4DC6-ADAE-9D7C359DAB16}"/>
              </a:ext>
            </a:extLst>
          </p:cNvPr>
          <p:cNvSpPr/>
          <p:nvPr/>
        </p:nvSpPr>
        <p:spPr>
          <a:xfrm>
            <a:off x="1910807" y="1930759"/>
            <a:ext cx="1509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0070C0"/>
                </a:solidFill>
              </a:rPr>
              <a:t>Message 1 </a:t>
            </a:r>
            <a:endParaRPr lang="zh-CN" altLang="en-US" sz="2000" b="1" i="1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94B994-54BA-4D8A-A672-9958C08FB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8" t="5432" r="23274" b="7648"/>
          <a:stretch/>
        </p:blipFill>
        <p:spPr>
          <a:xfrm>
            <a:off x="4907167" y="2449609"/>
            <a:ext cx="6807498" cy="1958781"/>
          </a:xfrm>
          <a:prstGeom prst="rect">
            <a:avLst/>
          </a:prstGeom>
        </p:spPr>
      </p:pic>
      <p:pic>
        <p:nvPicPr>
          <p:cNvPr id="5" name="2-10 Listening Activity No.10">
            <a:hlinkClick r:id="" action="ppaction://media"/>
            <a:extLst>
              <a:ext uri="{FF2B5EF4-FFF2-40B4-BE49-F238E27FC236}">
                <a16:creationId xmlns:a16="http://schemas.microsoft.com/office/drawing/2014/main" id="{7725E3F5-7E82-4889-A8A3-070D1C930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52741" y="5118429"/>
            <a:ext cx="487363" cy="4873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119345-CEF2-405E-A35C-BD5BB25571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7" y="2407813"/>
            <a:ext cx="3603970" cy="2400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151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10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56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B885ED2-C71B-42D1-98A0-FB266D781785}"/>
              </a:ext>
            </a:extLst>
          </p:cNvPr>
          <p:cNvSpPr/>
          <p:nvPr/>
        </p:nvSpPr>
        <p:spPr>
          <a:xfrm>
            <a:off x="2681234" y="933839"/>
            <a:ext cx="72261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You will hear four telephone messages. As you listen, write down the important information given by the callers.</a:t>
            </a:r>
            <a:endParaRPr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EB125A-B15E-4DC6-ADAE-9D7C359DAB16}"/>
              </a:ext>
            </a:extLst>
          </p:cNvPr>
          <p:cNvSpPr/>
          <p:nvPr/>
        </p:nvSpPr>
        <p:spPr>
          <a:xfrm>
            <a:off x="1926679" y="1836069"/>
            <a:ext cx="1509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0070C0"/>
                </a:solidFill>
              </a:rPr>
              <a:t>Message 2 </a:t>
            </a:r>
            <a:endParaRPr lang="zh-CN" altLang="en-US" sz="2000" b="1" i="1" dirty="0">
              <a:solidFill>
                <a:srgbClr val="0070C0"/>
              </a:solidFill>
            </a:endParaRPr>
          </a:p>
        </p:txBody>
      </p:sp>
      <p:pic>
        <p:nvPicPr>
          <p:cNvPr id="5" name="2-10 Listening Activity No.10">
            <a:hlinkClick r:id="" action="ppaction://media"/>
            <a:extLst>
              <a:ext uri="{FF2B5EF4-FFF2-40B4-BE49-F238E27FC236}">
                <a16:creationId xmlns:a16="http://schemas.microsoft.com/office/drawing/2014/main" id="{7725E3F5-7E82-4889-A8A3-070D1C930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7552" y="4875739"/>
            <a:ext cx="487363" cy="4873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06DE040-D005-41C1-985F-A957AB2929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7" t="11291" r="22845" b="9287"/>
          <a:stretch/>
        </p:blipFill>
        <p:spPr>
          <a:xfrm>
            <a:off x="4665575" y="2525950"/>
            <a:ext cx="6877067" cy="18060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8CA2B8-8243-4DFE-A2BA-6397F1D64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4" y="2334666"/>
            <a:ext cx="3137720" cy="20918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10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125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B885ED2-C71B-42D1-98A0-FB266D781785}"/>
              </a:ext>
            </a:extLst>
          </p:cNvPr>
          <p:cNvSpPr/>
          <p:nvPr/>
        </p:nvSpPr>
        <p:spPr>
          <a:xfrm>
            <a:off x="2466869" y="860787"/>
            <a:ext cx="72824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You will hear four telephone messages. As you listen, write down the important information given by the callers.</a:t>
            </a:r>
            <a:endParaRPr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EB125A-B15E-4DC6-ADAE-9D7C359DAB16}"/>
              </a:ext>
            </a:extLst>
          </p:cNvPr>
          <p:cNvSpPr/>
          <p:nvPr/>
        </p:nvSpPr>
        <p:spPr>
          <a:xfrm>
            <a:off x="1946667" y="1752732"/>
            <a:ext cx="1509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0070C0"/>
                </a:solidFill>
              </a:rPr>
              <a:t>Message 3 </a:t>
            </a:r>
            <a:endParaRPr lang="zh-CN" altLang="en-US" sz="2000" b="1" i="1" dirty="0">
              <a:solidFill>
                <a:srgbClr val="0070C0"/>
              </a:solidFill>
            </a:endParaRPr>
          </a:p>
        </p:txBody>
      </p:sp>
      <p:pic>
        <p:nvPicPr>
          <p:cNvPr id="5" name="2-10 Listening Activity No.10">
            <a:hlinkClick r:id="" action="ppaction://media"/>
            <a:extLst>
              <a:ext uri="{FF2B5EF4-FFF2-40B4-BE49-F238E27FC236}">
                <a16:creationId xmlns:a16="http://schemas.microsoft.com/office/drawing/2014/main" id="{7725E3F5-7E82-4889-A8A3-070D1C930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74103" y="4705158"/>
            <a:ext cx="487363" cy="4873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591B92-7FC5-40DD-B6AD-EE5BA6E094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9" t="10552" r="25291" b="8600"/>
          <a:stretch/>
        </p:blipFill>
        <p:spPr>
          <a:xfrm>
            <a:off x="4480230" y="2486603"/>
            <a:ext cx="6908474" cy="1884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8E55A2-CBC4-48D0-B763-65F856DEAB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5" y="2336901"/>
            <a:ext cx="3279500" cy="218419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19980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10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0917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B885ED2-C71B-42D1-98A0-FB266D781785}"/>
              </a:ext>
            </a:extLst>
          </p:cNvPr>
          <p:cNvSpPr/>
          <p:nvPr/>
        </p:nvSpPr>
        <p:spPr>
          <a:xfrm>
            <a:off x="2652037" y="822864"/>
            <a:ext cx="72473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You will hear four telephone messages. As you listen, write down the important information given by the callers.</a:t>
            </a:r>
            <a:endParaRPr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EB125A-B15E-4DC6-ADAE-9D7C359DAB16}"/>
              </a:ext>
            </a:extLst>
          </p:cNvPr>
          <p:cNvSpPr/>
          <p:nvPr/>
        </p:nvSpPr>
        <p:spPr>
          <a:xfrm>
            <a:off x="1626629" y="1753465"/>
            <a:ext cx="1509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0070C0"/>
                </a:solidFill>
              </a:rPr>
              <a:t>Message 4 </a:t>
            </a:r>
            <a:endParaRPr lang="zh-CN" altLang="en-US" sz="2000" b="1" i="1" dirty="0">
              <a:solidFill>
                <a:srgbClr val="0070C0"/>
              </a:solidFill>
            </a:endParaRPr>
          </a:p>
        </p:txBody>
      </p:sp>
      <p:pic>
        <p:nvPicPr>
          <p:cNvPr id="5" name="2-10 Listening Activity No.10">
            <a:hlinkClick r:id="" action="ppaction://media"/>
            <a:extLst>
              <a:ext uri="{FF2B5EF4-FFF2-40B4-BE49-F238E27FC236}">
                <a16:creationId xmlns:a16="http://schemas.microsoft.com/office/drawing/2014/main" id="{7725E3F5-7E82-4889-A8A3-070D1C930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7502" y="4876241"/>
            <a:ext cx="487363" cy="4873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211F4BA-7D10-4910-B56A-BE1EC89F0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4" y="2265457"/>
            <a:ext cx="3494040" cy="23270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601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058242-77B1-2E44-A1C8-DD7B83026F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9" t="10552" r="25291" b="24377"/>
          <a:stretch/>
        </p:blipFill>
        <p:spPr>
          <a:xfrm>
            <a:off x="4510728" y="2743839"/>
            <a:ext cx="6936120" cy="15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942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B885ED2-C71B-42D1-98A0-FB266D781785}"/>
              </a:ext>
            </a:extLst>
          </p:cNvPr>
          <p:cNvSpPr/>
          <p:nvPr/>
        </p:nvSpPr>
        <p:spPr>
          <a:xfrm>
            <a:off x="2814875" y="880319"/>
            <a:ext cx="65622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You are going to hear an interview on transportation. As you listen, fill in the form below.</a:t>
            </a:r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8C2214-C5B9-43D6-AF66-40BAAB9CF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522" y="1897241"/>
            <a:ext cx="8065017" cy="3496394"/>
          </a:xfrm>
          <a:prstGeom prst="rect">
            <a:avLst/>
          </a:prstGeom>
        </p:spPr>
      </p:pic>
      <p:pic>
        <p:nvPicPr>
          <p:cNvPr id="4" name="2-11 Listening Activity No.11">
            <a:hlinkClick r:id="" action="ppaction://media"/>
            <a:extLst>
              <a:ext uri="{FF2B5EF4-FFF2-40B4-BE49-F238E27FC236}">
                <a16:creationId xmlns:a16="http://schemas.microsoft.com/office/drawing/2014/main" id="{00596AB5-2258-46F0-8969-F287BB576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10711" y="4650233"/>
            <a:ext cx="487363" cy="4873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32748F-11B5-4D11-9AFE-0F26DB26C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4" y="2135407"/>
            <a:ext cx="3320279" cy="22113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1212" y="-22964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11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8354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B885ED2-C71B-42D1-98A0-FB266D781785}"/>
              </a:ext>
            </a:extLst>
          </p:cNvPr>
          <p:cNvSpPr/>
          <p:nvPr/>
        </p:nvSpPr>
        <p:spPr>
          <a:xfrm>
            <a:off x="3111324" y="881192"/>
            <a:ext cx="59693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You will hear a conversation. As you listen, </a:t>
            </a:r>
          </a:p>
          <a:p>
            <a:r>
              <a:rPr lang="en-US" altLang="zh-CN" sz="2000" b="1" dirty="0"/>
              <a:t>fill in the missing information in the form below.</a:t>
            </a: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2B9E4F-5E77-45E1-B16C-C3B0D7299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554" y="2001293"/>
            <a:ext cx="6489091" cy="37434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233385-DA5F-4FAC-9A16-4530729912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1" y="2263357"/>
            <a:ext cx="3645074" cy="24300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2060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12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2-12 Listening Activity No.12">
            <a:hlinkClick r:id="" action="ppaction://media"/>
            <a:extLst>
              <a:ext uri="{FF2B5EF4-FFF2-40B4-BE49-F238E27FC236}">
                <a16:creationId xmlns:a16="http://schemas.microsoft.com/office/drawing/2014/main" id="{9D464554-28C9-8C4B-B72D-BC7B6BAFF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8848" y="2028153"/>
            <a:ext cx="487363" cy="487363"/>
          </a:xfrm>
          <a:prstGeom prst="rect">
            <a:avLst/>
          </a:prstGeom>
        </p:spPr>
      </p:pic>
      <p:pic>
        <p:nvPicPr>
          <p:cNvPr id="11" name="2-12 Listening Activity No.12">
            <a:hlinkClick r:id="" action="ppaction://media"/>
            <a:extLst>
              <a:ext uri="{FF2B5EF4-FFF2-40B4-BE49-F238E27FC236}">
                <a16:creationId xmlns:a16="http://schemas.microsoft.com/office/drawing/2014/main" id="{9F1DF852-5776-A941-9D80-58EA7BD6443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8848" y="39293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85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7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B885ED2-C71B-42D1-98A0-FB266D781785}"/>
              </a:ext>
            </a:extLst>
          </p:cNvPr>
          <p:cNvSpPr/>
          <p:nvPr/>
        </p:nvSpPr>
        <p:spPr>
          <a:xfrm>
            <a:off x="1444925" y="1078195"/>
            <a:ext cx="9302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You will hear an interview. As you listen, fill in the form about Miss Wood.</a:t>
            </a:r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81F0A9-0D71-4E81-A110-B0B3454C0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576" y="1947821"/>
            <a:ext cx="7137592" cy="2962358"/>
          </a:xfrm>
          <a:prstGeom prst="rect">
            <a:avLst/>
          </a:prstGeom>
        </p:spPr>
      </p:pic>
      <p:pic>
        <p:nvPicPr>
          <p:cNvPr id="4" name="2-13 Listening Activity No.13">
            <a:hlinkClick r:id="" action="ppaction://media"/>
            <a:extLst>
              <a:ext uri="{FF2B5EF4-FFF2-40B4-BE49-F238E27FC236}">
                <a16:creationId xmlns:a16="http://schemas.microsoft.com/office/drawing/2014/main" id="{0F20C60C-E3BC-4179-B74D-F627C5E4EA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51759" y="5092387"/>
            <a:ext cx="487363" cy="4873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DE8F1D-D486-4C66-B18F-7BDB477CA1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5" y="2147995"/>
            <a:ext cx="3843014" cy="256200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43897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13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568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01097" y="1352309"/>
            <a:ext cx="10283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Times New Roman"/>
                <a:cs typeface="Times New Roman"/>
              </a:rPr>
              <a:t>Basic</a:t>
            </a:r>
            <a:r>
              <a:rPr kumimoji="1" lang="zh-CN" altLang="en-US" sz="3200" dirty="0">
                <a:latin typeface="Times New Roman"/>
                <a:cs typeface="Times New Roman"/>
              </a:rPr>
              <a:t> </a:t>
            </a:r>
            <a:r>
              <a:rPr kumimoji="1" lang="en-US" altLang="zh-CN" sz="3200" dirty="0">
                <a:latin typeface="Times New Roman"/>
                <a:cs typeface="Times New Roman"/>
              </a:rPr>
              <a:t>Listening</a:t>
            </a:r>
            <a:r>
              <a:rPr kumimoji="1" lang="zh-CN" altLang="en-US" sz="3200" dirty="0">
                <a:latin typeface="Times New Roman"/>
                <a:cs typeface="Times New Roman"/>
              </a:rPr>
              <a:t> </a:t>
            </a:r>
            <a:r>
              <a:rPr kumimoji="1" lang="en-US" altLang="zh-CN" sz="3200" dirty="0">
                <a:latin typeface="Times New Roman"/>
                <a:cs typeface="Times New Roman"/>
              </a:rPr>
              <a:t>Ability: </a:t>
            </a:r>
          </a:p>
          <a:p>
            <a:r>
              <a:rPr kumimoji="1" lang="en-US" altLang="zh-CN" sz="3200" dirty="0">
                <a:solidFill>
                  <a:srgbClr val="FF0000"/>
                </a:solidFill>
                <a:latin typeface="Times New Roman"/>
                <a:cs typeface="Times New Roman"/>
              </a:rPr>
              <a:t>Listening</a:t>
            </a:r>
            <a:r>
              <a:rPr kumimoji="1" lang="zh-CN" alt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kumimoji="1" lang="zh-CN" alt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Times New Roman"/>
                <a:cs typeface="Times New Roman"/>
              </a:rPr>
              <a:t>specific</a:t>
            </a:r>
            <a:r>
              <a:rPr kumimoji="1" lang="zh-CN" alt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Times New Roman"/>
                <a:cs typeface="Times New Roman"/>
              </a:rPr>
              <a:t>information</a:t>
            </a:r>
            <a:endParaRPr kumimoji="1" lang="zh-CN" altLang="en-US" sz="3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1097" y="3429000"/>
            <a:ext cx="804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/>
                <a:cs typeface="Times New Roman"/>
              </a:rPr>
              <a:t>Form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filling</a:t>
            </a:r>
            <a:endParaRPr kumimoji="1" lang="zh-CN" altLang="en-US" sz="2400" dirty="0">
              <a:latin typeface="Times New Roman"/>
              <a:cs typeface="Times New Roman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1097" y="3936149"/>
            <a:ext cx="804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/>
                <a:cs typeface="Times New Roman"/>
              </a:rPr>
              <a:t>Table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completion</a:t>
            </a:r>
            <a:endParaRPr kumimoji="1" lang="zh-CN" altLang="en-US" sz="2400" dirty="0">
              <a:latin typeface="Times New Roman"/>
              <a:cs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4A6109-011B-784B-859A-C82FC7A13EB5}"/>
              </a:ext>
            </a:extLst>
          </p:cNvPr>
          <p:cNvSpPr txBox="1"/>
          <p:nvPr/>
        </p:nvSpPr>
        <p:spPr>
          <a:xfrm>
            <a:off x="1101097" y="2921851"/>
            <a:ext cx="24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lt"/>
                <a:ea typeface="微软雅黑" panose="020B0703020204020201" charset="-122"/>
                <a:cs typeface="微软雅黑" panose="020B0703020204020201" charset="-122"/>
              </a:rPr>
              <a:t>Question</a:t>
            </a:r>
            <a:r>
              <a:rPr kumimoji="1" lang="zh-CN" altLang="en-US" sz="2400" dirty="0">
                <a:latin typeface="+mn-lt"/>
                <a:ea typeface="微软雅黑" panose="020B0703020204020201" charset="-122"/>
                <a:cs typeface="微软雅黑" panose="020B0703020204020201" charset="-122"/>
              </a:rPr>
              <a:t> </a:t>
            </a:r>
            <a:r>
              <a:rPr kumimoji="1" lang="en-US" altLang="zh-CN" sz="2400" dirty="0">
                <a:latin typeface="+mn-lt"/>
                <a:ea typeface="微软雅黑" panose="020B0703020204020201" charset="-122"/>
                <a:cs typeface="微软雅黑" panose="020B0703020204020201" charset="-122"/>
              </a:rPr>
              <a:t>Types:</a:t>
            </a:r>
            <a:endParaRPr kumimoji="1" lang="zh-CN" altLang="en-US" sz="2400" dirty="0">
              <a:latin typeface="+mn-lt"/>
              <a:ea typeface="微软雅黑" panose="020B0703020204020201" charset="-122"/>
              <a:cs typeface="微软雅黑" panose="020B07030202040202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340683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B885ED2-C71B-42D1-98A0-FB266D781785}"/>
              </a:ext>
            </a:extLst>
          </p:cNvPr>
          <p:cNvSpPr/>
          <p:nvPr/>
        </p:nvSpPr>
        <p:spPr>
          <a:xfrm>
            <a:off x="1956176" y="897248"/>
            <a:ext cx="77647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You will hear a dialogue between a bank officer and a customer. As you listen, fill in the form below.</a:t>
            </a: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DF28A0-02DE-47CF-BE0D-78150D2A6B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4" t="3782" b="2725"/>
          <a:stretch/>
        </p:blipFill>
        <p:spPr>
          <a:xfrm>
            <a:off x="5282562" y="1895059"/>
            <a:ext cx="6441937" cy="3604592"/>
          </a:xfrm>
          <a:prstGeom prst="rect">
            <a:avLst/>
          </a:prstGeom>
        </p:spPr>
      </p:pic>
      <p:pic>
        <p:nvPicPr>
          <p:cNvPr id="5" name="2-14 Listening Activity No.14">
            <a:hlinkClick r:id="" action="ppaction://media"/>
            <a:extLst>
              <a:ext uri="{FF2B5EF4-FFF2-40B4-BE49-F238E27FC236}">
                <a16:creationId xmlns:a16="http://schemas.microsoft.com/office/drawing/2014/main" id="{4951E24F-D276-4561-8F7B-8CA0D1DCA1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2449" y="5386126"/>
            <a:ext cx="487363" cy="4873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C99929-CBB2-4960-BB8F-55F719471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1" y="2125413"/>
            <a:ext cx="4410675" cy="29634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37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14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665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0E1CB32-B047-E944-A3A1-7682354D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201" y="870262"/>
            <a:ext cx="8275598" cy="56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260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6D248E-0B30-064C-A456-794B96246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908229"/>
            <a:ext cx="9994900" cy="55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9984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DDC327-0DAD-CE46-9903-1AFE102AF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3" y="1105298"/>
            <a:ext cx="11688597" cy="46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72999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08614E-20AB-FD4E-ADCD-493F00C1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3" y="1089763"/>
            <a:ext cx="11496973" cy="51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64305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DCEBD8-BE26-4C4E-A173-FEE512243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55" y="847773"/>
            <a:ext cx="7166178" cy="28738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CFB367-7C76-6545-B9E6-0DEDC43AD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67" y="3645445"/>
            <a:ext cx="7493844" cy="27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69124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A2FA64-8758-EC47-95C3-7ACE1FB89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061" y="1092199"/>
            <a:ext cx="9091809" cy="51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40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329695-8CC1-F644-B65E-D35621313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1214501"/>
            <a:ext cx="9207771" cy="46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2750" y="1363575"/>
            <a:ext cx="106363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/>
                <a:cs typeface="Times New Roman"/>
              </a:rPr>
              <a:t>You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need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to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read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zh-CN" altLang="zh-CN" sz="2400" dirty="0">
                <a:latin typeface="Times New Roman"/>
                <a:cs typeface="Times New Roman"/>
              </a:rPr>
              <a:t>t</a:t>
            </a:r>
            <a:r>
              <a:rPr kumimoji="1" lang="en-US" altLang="zh-CN" sz="2400" dirty="0">
                <a:latin typeface="Times New Roman"/>
                <a:cs typeface="Times New Roman"/>
              </a:rPr>
              <a:t>he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form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or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table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carefully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before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listening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and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determine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the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specific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type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of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information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zh-CN" altLang="zh-CN" sz="2400" dirty="0">
                <a:latin typeface="Times New Roman"/>
                <a:cs typeface="Times New Roman"/>
              </a:rPr>
              <a:t>t</a:t>
            </a:r>
            <a:r>
              <a:rPr kumimoji="1" lang="en-US" altLang="zh-CN" sz="2400" dirty="0">
                <a:latin typeface="Times New Roman"/>
                <a:cs typeface="Times New Roman"/>
              </a:rPr>
              <a:t>hat’s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missing.</a:t>
            </a:r>
          </a:p>
          <a:p>
            <a:endParaRPr kumimoji="1" lang="en-US" altLang="zh-CN" sz="2400" dirty="0">
              <a:latin typeface="Times New Roman"/>
              <a:cs typeface="Times New Roman"/>
            </a:endParaRPr>
          </a:p>
          <a:p>
            <a:r>
              <a:rPr kumimoji="1" lang="en-US" altLang="zh-CN" sz="2400" dirty="0">
                <a:latin typeface="Times New Roman"/>
                <a:cs typeface="Times New Roman"/>
              </a:rPr>
              <a:t>The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types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of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information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latin typeface="Times New Roman"/>
                <a:cs typeface="Times New Roman"/>
              </a:rPr>
              <a:t>include</a:t>
            </a:r>
            <a:r>
              <a:rPr kumimoji="1" lang="zh-CN" altLang="en-US" sz="24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latin typeface="Times New Roman"/>
                <a:cs typeface="Times New Roman"/>
              </a:rPr>
              <a:t>but</a:t>
            </a:r>
            <a:r>
              <a:rPr kumimoji="1" lang="zh-CN" altLang="en-US" sz="24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latin typeface="Times New Roman"/>
                <a:cs typeface="Times New Roman"/>
              </a:rPr>
              <a:t>are</a:t>
            </a:r>
            <a:r>
              <a:rPr kumimoji="1" lang="zh-CN" altLang="en-US" sz="24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latin typeface="Times New Roman"/>
                <a:cs typeface="Times New Roman"/>
              </a:rPr>
              <a:t>not</a:t>
            </a:r>
            <a:r>
              <a:rPr kumimoji="1" lang="zh-CN" altLang="en-US" sz="24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latin typeface="Times New Roman"/>
                <a:cs typeface="Times New Roman"/>
              </a:rPr>
              <a:t>limited</a:t>
            </a:r>
            <a:r>
              <a:rPr kumimoji="1" lang="zh-CN" altLang="en-US" sz="24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latin typeface="Times New Roman"/>
                <a:cs typeface="Times New Roman"/>
              </a:rPr>
              <a:t>to:</a:t>
            </a:r>
            <a:r>
              <a:rPr kumimoji="1" lang="zh-CN" altLang="en-US" sz="24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latin typeface="Times New Roman"/>
                <a:cs typeface="Times New Roman"/>
              </a:rPr>
              <a:t>names,</a:t>
            </a:r>
            <a:r>
              <a:rPr kumimoji="1" lang="zh-CN" altLang="en-US" sz="24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latin typeface="Times New Roman"/>
                <a:cs typeface="Times New Roman"/>
              </a:rPr>
              <a:t>numbers,</a:t>
            </a:r>
            <a:r>
              <a:rPr kumimoji="1" lang="zh-CN" altLang="en-US" sz="24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latin typeface="Times New Roman"/>
                <a:cs typeface="Times New Roman"/>
              </a:rPr>
              <a:t>reasons,</a:t>
            </a:r>
            <a:r>
              <a:rPr kumimoji="1" lang="zh-CN" altLang="en-US" sz="24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latin typeface="Times New Roman"/>
                <a:cs typeface="Times New Roman"/>
              </a:rPr>
              <a:t>nouns,</a:t>
            </a:r>
            <a:r>
              <a:rPr kumimoji="1" lang="zh-CN" altLang="en-US" sz="24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latin typeface="Times New Roman"/>
                <a:cs typeface="Times New Roman"/>
              </a:rPr>
              <a:t>adjectives...</a:t>
            </a:r>
          </a:p>
          <a:p>
            <a:endParaRPr kumimoji="1" lang="en-US" altLang="zh-CN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18505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600" y="1193277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Times New Roman"/>
                <a:cs typeface="Times New Roman"/>
              </a:rPr>
              <a:t>You will hear a dialogue. As you listen, fill in the form below.</a:t>
            </a:r>
            <a:endParaRPr kumimoji="1" lang="zh-CN" altLang="en-US" sz="2400" b="1" dirty="0">
              <a:latin typeface="Times New Roman"/>
              <a:cs typeface="Times New Roman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88" y="2297289"/>
            <a:ext cx="3216395" cy="2409895"/>
          </a:xfrm>
          <a:prstGeom prst="rect">
            <a:avLst/>
          </a:prstGeom>
        </p:spPr>
      </p:pic>
      <p:pic>
        <p:nvPicPr>
          <p:cNvPr id="11" name="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47892" y="5062914"/>
            <a:ext cx="975360" cy="97536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No.1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65B436-42E7-FD42-8505-4EB1EBD1CCBB}"/>
              </a:ext>
            </a:extLst>
          </p:cNvPr>
          <p:cNvSpPr/>
          <p:nvPr/>
        </p:nvSpPr>
        <p:spPr>
          <a:xfrm>
            <a:off x="4322409" y="2027254"/>
            <a:ext cx="6096000" cy="29585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Family name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First name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Length of English study 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Examinations passed 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Score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Subjects needing help 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Biggest problem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843FA1-1774-A149-A493-701301F0746C}"/>
              </a:ext>
            </a:extLst>
          </p:cNvPr>
          <p:cNvSpPr txBox="1"/>
          <p:nvPr/>
        </p:nvSpPr>
        <p:spPr>
          <a:xfrm>
            <a:off x="7539927" y="2022954"/>
            <a:ext cx="4254508" cy="29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1._____________________________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2._____________________________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3._____________________________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4._____________________________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5._____________________________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6._____________________________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7._____________________________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014420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600" y="1222972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Times New Roman"/>
                <a:cs typeface="Times New Roman"/>
              </a:rPr>
              <a:t>You will hear a dialogue. As you listen, fill in the form below.</a:t>
            </a:r>
            <a:endParaRPr kumimoji="1" lang="zh-CN" alt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49" y="2373415"/>
            <a:ext cx="2157072" cy="2107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96" y="2377565"/>
            <a:ext cx="2400953" cy="2100834"/>
          </a:xfrm>
          <a:prstGeom prst="rect">
            <a:avLst/>
          </a:prstGeom>
        </p:spPr>
      </p:pic>
      <p:pic>
        <p:nvPicPr>
          <p:cNvPr id="9" name="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75672" y="4858790"/>
            <a:ext cx="577795" cy="57779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766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No.2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924B01-CC08-8A41-8C4C-D96BF40C0822}"/>
              </a:ext>
            </a:extLst>
          </p:cNvPr>
          <p:cNvSpPr/>
          <p:nvPr/>
        </p:nvSpPr>
        <p:spPr>
          <a:xfrm>
            <a:off x="5054420" y="1948699"/>
            <a:ext cx="6096000" cy="29585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Which subject put first 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Reasons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Second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Third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Fourth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Which subjcct put last 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Reasons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514ADE-5480-9C48-8311-D3EB6BC90EC8}"/>
              </a:ext>
            </a:extLst>
          </p:cNvPr>
          <p:cNvSpPr txBox="1"/>
          <p:nvPr/>
        </p:nvSpPr>
        <p:spPr>
          <a:xfrm>
            <a:off x="8102420" y="1900223"/>
            <a:ext cx="4580317" cy="29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1._____________________________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2._____________________________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3._____________________________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4._____________________________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5._____________________________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6._____________________________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7._____________________________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2451160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9200" y="1046225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/>
                <a:cs typeface="Times New Roman"/>
              </a:rPr>
              <a:t>You will hear two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telephone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conversation. As you listen, fill in the form below.</a:t>
            </a:r>
            <a:endParaRPr kumimoji="1" lang="zh-CN" alt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45" y="1910794"/>
            <a:ext cx="1993347" cy="26688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892" y="1910793"/>
            <a:ext cx="2199002" cy="2668833"/>
          </a:xfrm>
          <a:prstGeom prst="rect">
            <a:avLst/>
          </a:prstGeom>
        </p:spPr>
      </p:pic>
      <p:pic>
        <p:nvPicPr>
          <p:cNvPr id="9" name="3-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8255" y="4923771"/>
            <a:ext cx="723289" cy="72328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No.3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AB3F66-366D-F442-B6B7-1DDE8E5F646F}"/>
              </a:ext>
            </a:extLst>
          </p:cNvPr>
          <p:cNvSpPr/>
          <p:nvPr/>
        </p:nvSpPr>
        <p:spPr>
          <a:xfrm>
            <a:off x="5007983" y="2181425"/>
            <a:ext cx="6096000" cy="21275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Receiver's tclephone No. 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Receiver's name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Reason for phoning 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What will they do 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When will they do it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509AF6-440C-E342-8EDB-69BD8ABF2C61}"/>
              </a:ext>
            </a:extLst>
          </p:cNvPr>
          <p:cNvSpPr txBox="1"/>
          <p:nvPr/>
        </p:nvSpPr>
        <p:spPr>
          <a:xfrm>
            <a:off x="8055983" y="2167809"/>
            <a:ext cx="4136017" cy="212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1._____________________________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2._____________________________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3._____________________________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4._____________________________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5._____________________________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5844094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8771" y="855003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/>
                <a:cs typeface="Times New Roman"/>
              </a:rPr>
              <a:t>You will hear two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telephone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conversation. As you listen, fill in the form below.</a:t>
            </a:r>
            <a:endParaRPr kumimoji="1" lang="zh-CN" alt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3-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5822" y="4809538"/>
            <a:ext cx="644591" cy="64459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2859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D06460-B7D0-D94A-A781-CBBDBC76AFB9}"/>
              </a:ext>
            </a:extLst>
          </p:cNvPr>
          <p:cNvSpPr/>
          <p:nvPr/>
        </p:nvSpPr>
        <p:spPr>
          <a:xfrm>
            <a:off x="4659321" y="1916017"/>
            <a:ext cx="6096000" cy="21275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Receiver's telphone No. 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Caller's name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Receiver's name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Why can't they meet on Friday 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Why can't they meet on Saturday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60EA09-9848-8240-BABB-6392CA675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71" y="1830929"/>
            <a:ext cx="1993347" cy="26688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3773CD-8874-1343-8AB0-72DC680EE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8119" y="1830929"/>
            <a:ext cx="2199002" cy="26688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3E9D11C-F8D3-E545-A08A-42160F4B6C64}"/>
              </a:ext>
            </a:extLst>
          </p:cNvPr>
          <p:cNvSpPr txBox="1"/>
          <p:nvPr/>
        </p:nvSpPr>
        <p:spPr>
          <a:xfrm>
            <a:off x="8530223" y="1916017"/>
            <a:ext cx="4456907" cy="212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1._____________________________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2._____________________________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3._____________________________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4._____________________________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5._____________________________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719159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4792" y="898325"/>
            <a:ext cx="8415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/>
                <a:cs typeface="Times New Roman"/>
              </a:rPr>
              <a:t>You will hear the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BBC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weather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forecast. As you listen, fill in the missing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information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in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the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correct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column.</a:t>
            </a:r>
            <a:endParaRPr kumimoji="1" lang="zh-CN" altLang="en-US" sz="2000" dirty="0">
              <a:latin typeface="Times New Roman"/>
              <a:cs typeface="Times New Roman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0" y="2177284"/>
            <a:ext cx="3554473" cy="21099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749" y="1995943"/>
            <a:ext cx="7307661" cy="2460493"/>
          </a:xfrm>
          <a:prstGeom prst="rect">
            <a:avLst/>
          </a:prstGeom>
        </p:spPr>
      </p:pic>
      <p:pic>
        <p:nvPicPr>
          <p:cNvPr id="5" name="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4516" y="4564517"/>
            <a:ext cx="587602" cy="58760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6750" y="-8804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4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084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86833" y="1063059"/>
            <a:ext cx="718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/>
                <a:cs typeface="Times New Roman"/>
              </a:rPr>
              <a:t>A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man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is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looking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for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new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flat.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He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is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talking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to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estate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agent.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Listen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carefully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and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fill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in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the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form</a:t>
            </a:r>
            <a:r>
              <a:rPr kumimoji="1" lang="zh-CN" altLang="en-US" sz="2000" dirty="0"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latin typeface="Times New Roman"/>
                <a:cs typeface="Times New Roman"/>
              </a:rPr>
              <a:t>below.</a:t>
            </a:r>
            <a:endParaRPr kumimoji="1" lang="zh-CN" altLang="en-US" sz="2000" dirty="0">
              <a:latin typeface="Times New Roman"/>
              <a:cs typeface="Times New Roman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4" y="2184872"/>
            <a:ext cx="3198313" cy="2100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747" y="2572742"/>
            <a:ext cx="6894194" cy="1712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487" y="2173573"/>
            <a:ext cx="2903949" cy="399169"/>
          </a:xfrm>
          <a:prstGeom prst="rect">
            <a:avLst/>
          </a:prstGeom>
        </p:spPr>
      </p:pic>
      <p:pic>
        <p:nvPicPr>
          <p:cNvPr id="6" name="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18674" y="4585212"/>
            <a:ext cx="426274" cy="42627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Activity No. 5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251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feca041316adafd28b2c7651d84635e3c41ab2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雅思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91440" tIns="45720" rIns="91440" bIns="45720" rtlCol="0">
        <a:noAutofit/>
      </a:bodyPr>
      <a:lstStyle>
        <a:defPPr marL="0" indent="0">
          <a:lnSpc>
            <a:spcPct val="150000"/>
          </a:lnSpc>
          <a:buNone/>
          <a:defRPr sz="2400" dirty="0" smtClean="0">
            <a:solidFill>
              <a:schemeClr val="tx1">
                <a:lumMod val="95000"/>
                <a:lumOff val="5000"/>
              </a:schemeClr>
            </a:solidFill>
            <a:ea typeface="微软雅黑" panose="020B0703020204020201" charset="-122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kumimoji="1" sz="2400" smtClean="0">
            <a:latin typeface="+mn-lt"/>
            <a:ea typeface="微软雅黑" panose="020B0703020204020201" charset="-122"/>
            <a:cs typeface="微软雅黑" panose="020B0703020204020201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雅思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kumimoji="1" sz="2400" b="1" dirty="0" smtClean="0">
            <a:solidFill>
              <a:srgbClr val="F4A032"/>
            </a:solidFill>
            <a:latin typeface="+mn-lt"/>
            <a:ea typeface="微软雅黑" panose="020B0703020204020201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雅思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kumimoji="1" dirty="0" smtClean="0">
            <a:latin typeface="+mn-lt"/>
            <a:ea typeface="微软雅黑" panose="020B0703020204020201" charset="-122"/>
            <a:cs typeface="微软雅黑" panose="020B0703020204020201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2400" dirty="0" smtClean="0">
            <a:ea typeface="微软雅黑" panose="020B0703020204020201" charset="-122"/>
            <a:cs typeface="微软雅黑" panose="020B0703020204020201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结课典礼-黎铮</Template>
  <TotalTime>5589</TotalTime>
  <Words>845</Words>
  <Application>Microsoft Macintosh PowerPoint</Application>
  <PresentationFormat>Widescreen</PresentationFormat>
  <Paragraphs>159</Paragraphs>
  <Slides>27</Slides>
  <Notes>11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等线</vt:lpstr>
      <vt:lpstr>微软雅黑</vt:lpstr>
      <vt:lpstr>Arial</vt:lpstr>
      <vt:lpstr>Arial Black</vt:lpstr>
      <vt:lpstr>Times New Roman</vt:lpstr>
      <vt:lpstr>1_自定义设计方案</vt:lpstr>
      <vt:lpstr>自定义设计方案</vt:lpstr>
      <vt:lpstr>2_自定义设计方案</vt:lpstr>
      <vt:lpstr>雅思听力基础能力训练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qianwen</dc:creator>
  <cp:lastModifiedBy>yuan terry</cp:lastModifiedBy>
  <cp:revision>1759</cp:revision>
  <dcterms:created xsi:type="dcterms:W3CDTF">2015-06-03T08:39:25Z</dcterms:created>
  <dcterms:modified xsi:type="dcterms:W3CDTF">2022-12-03T03:04:17Z</dcterms:modified>
</cp:coreProperties>
</file>